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Ex2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69" r:id="rId2"/>
    <p:sldId id="258" r:id="rId3"/>
    <p:sldId id="260" r:id="rId4"/>
    <p:sldId id="261" r:id="rId5"/>
    <p:sldId id="262" r:id="rId6"/>
    <p:sldId id="263" r:id="rId7"/>
    <p:sldId id="271" r:id="rId8"/>
    <p:sldId id="265" r:id="rId9"/>
    <p:sldId id="278" r:id="rId10"/>
    <p:sldId id="266" r:id="rId11"/>
    <p:sldId id="275" r:id="rId12"/>
    <p:sldId id="285" r:id="rId13"/>
    <p:sldId id="274" r:id="rId14"/>
    <p:sldId id="277" r:id="rId15"/>
    <p:sldId id="282" r:id="rId16"/>
    <p:sldId id="283" r:id="rId17"/>
    <p:sldId id="264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CE25AE-7F6C-AD49-9799-070762261564}">
          <p14:sldIdLst>
            <p14:sldId id="269"/>
          </p14:sldIdLst>
        </p14:section>
        <p14:section name="Intro" id="{722478E2-28FE-C54B-80EB-38E599F4870D}">
          <p14:sldIdLst>
            <p14:sldId id="258"/>
          </p14:sldIdLst>
        </p14:section>
        <p14:section name="Metodología" id="{E0C9C05D-D2FC-EA4A-B791-16D22D10ED49}">
          <p14:sldIdLst>
            <p14:sldId id="260"/>
            <p14:sldId id="261"/>
            <p14:sldId id="262"/>
            <p14:sldId id="263"/>
          </p14:sldIdLst>
        </p14:section>
        <p14:section name="Datos" id="{27762FAF-DB9B-AA43-893B-7E46B5DEC40D}">
          <p14:sldIdLst>
            <p14:sldId id="271"/>
            <p14:sldId id="265"/>
            <p14:sldId id="278"/>
            <p14:sldId id="266"/>
            <p14:sldId id="275"/>
            <p14:sldId id="285"/>
            <p14:sldId id="274"/>
            <p14:sldId id="277"/>
            <p14:sldId id="282"/>
            <p14:sldId id="283"/>
          </p14:sldIdLst>
        </p14:section>
        <p14:section name="Conclusiones" id="{1A02F007-A42D-8F43-8E2A-F3C9584DB52F}">
          <p14:sldIdLst>
            <p14:sldId id="264"/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7"/>
    <p:restoredTop sz="86122"/>
  </p:normalViewPr>
  <p:slideViewPr>
    <p:cSldViewPr snapToGrid="0">
      <p:cViewPr varScale="1">
        <p:scale>
          <a:sx n="109" d="100"/>
          <a:sy n="109" d="100"/>
        </p:scale>
        <p:origin x="14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\Mauri\Library\Containers\com.microsoft.Excel\Data\Downloads\HUMANIDADES%20DIGITALES_APROBADO_REVISADO_MT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Hoja_de_c_lculo_de_Microsoft_Excel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7A3-400A-8129-E2750BDCDC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7A3-400A-8129-E2750BDCDC28}"/>
              </c:ext>
            </c:extLst>
          </c:dPt>
          <c:cat>
            <c:strRef>
              <c:f>Sheet1!$A$2:$A$3</c:f>
              <c:strCache>
                <c:ptCount val="2"/>
                <c:pt idx="0">
                  <c:v>Masculino</c:v>
                </c:pt>
                <c:pt idx="1">
                  <c:v>Feminino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8-D442-BF8A-9BEE8C11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Instituciones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D2-444B-9BC6-54B6DA8E06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D2-444B-9BC6-54B6DA8E06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D2-444B-9BC6-54B6DA8E06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D2-444B-9BC6-54B6DA8E06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D2-444B-9BC6-54B6DA8E06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D2-444B-9BC6-54B6DA8E06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D2-444B-9BC6-54B6DA8E06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D2-444B-9BC6-54B6DA8E06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97D-4757-99ED-AF0768D4AFE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97D-4757-99ED-AF0768D4A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Complutense de Madrid</c:v>
                </c:pt>
                <c:pt idx="1">
                  <c:v>Universidad de Granada</c:v>
                </c:pt>
                <c:pt idx="2">
                  <c:v>Universitat de Barcelona</c:v>
                </c:pt>
                <c:pt idx="3">
                  <c:v>U.N.E.D.</c:v>
                </c:pt>
                <c:pt idx="4">
                  <c:v>Santiago de Compostela</c:v>
                </c:pt>
                <c:pt idx="5">
                  <c:v>CSIC</c:v>
                </c:pt>
                <c:pt idx="6">
                  <c:v>Universidad de Alicante</c:v>
                </c:pt>
                <c:pt idx="7">
                  <c:v>Autónoma de Barcelona</c:v>
                </c:pt>
                <c:pt idx="8">
                  <c:v>Universidad de Málaga</c:v>
                </c:pt>
                <c:pt idx="9">
                  <c:v>Universidad de Sevilla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49</c:v>
                </c:pt>
                <c:pt idx="1">
                  <c:v>38</c:v>
                </c:pt>
                <c:pt idx="2">
                  <c:v>26</c:v>
                </c:pt>
                <c:pt idx="3">
                  <c:v>25</c:v>
                </c:pt>
                <c:pt idx="4">
                  <c:v>20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  <c:pt idx="8">
                  <c:v>14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6D2-444B-9BC6-54B6DA8E0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75217571487773E-2"/>
          <c:y val="0.75448328711954515"/>
          <c:w val="0.89396535433070867"/>
          <c:h val="0.23366250286243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Sheet1!$A$2:$A$83</c:f>
              <c:strCache>
                <c:ptCount val="82"/>
                <c:pt idx="0">
                  <c:v>Salamanca</c:v>
                </c:pt>
                <c:pt idx="1">
                  <c:v>A Coruña</c:v>
                </c:pt>
                <c:pt idx="2">
                  <c:v>La Laguna</c:v>
                </c:pt>
                <c:pt idx="3">
                  <c:v>Carlos III de Madrid</c:v>
                </c:pt>
                <c:pt idx="4">
                  <c:v>Navarra</c:v>
                </c:pt>
                <c:pt idx="5">
                  <c:v>Castilla-La Mancha</c:v>
                </c:pt>
                <c:pt idx="6">
                  <c:v>Murcia</c:v>
                </c:pt>
                <c:pt idx="7">
                  <c:v>Rey Juan Carlos</c:v>
                </c:pt>
                <c:pt idx="8">
                  <c:v>Zaragoza</c:v>
                </c:pt>
                <c:pt idx="9">
                  <c:v>Politècnica de València</c:v>
                </c:pt>
                <c:pt idx="10">
                  <c:v>Alcalá</c:v>
                </c:pt>
                <c:pt idx="11">
                  <c:v>Oberta de Catalunya</c:v>
                </c:pt>
                <c:pt idx="12">
                  <c:v>Pompeu Fabra</c:v>
                </c:pt>
                <c:pt idx="13">
                  <c:v>València</c:v>
                </c:pt>
                <c:pt idx="14">
                  <c:v>León</c:v>
                </c:pt>
                <c:pt idx="15">
                  <c:v>Internacional de la Rioja</c:v>
                </c:pt>
                <c:pt idx="16">
                  <c:v>País Vasco</c:v>
                </c:pt>
                <c:pt idx="17">
                  <c:v>Las Palmas de Gran Canaria</c:v>
                </c:pt>
                <c:pt idx="18">
                  <c:v>Valencia</c:v>
                </c:pt>
                <c:pt idx="19">
                  <c:v>Autónoma de Madrid</c:v>
                </c:pt>
                <c:pt idx="20">
                  <c:v>Miguel Hernández de Elche</c:v>
                </c:pt>
                <c:pt idx="21">
                  <c:v>Extremadura</c:v>
                </c:pt>
                <c:pt idx="22">
                  <c:v>Universidad de Valladolid</c:v>
                </c:pt>
                <c:pt idx="23">
                  <c:v>Huelva</c:v>
                </c:pt>
                <c:pt idx="24">
                  <c:v>Oviedo</c:v>
                </c:pt>
                <c:pt idx="25">
                  <c:v>Central de Catalunya</c:v>
                </c:pt>
                <c:pt idx="26">
                  <c:v>Jaén</c:v>
                </c:pt>
                <c:pt idx="27">
                  <c:v>Córdoba</c:v>
                </c:pt>
                <c:pt idx="28">
                  <c:v>Girona</c:v>
                </c:pt>
                <c:pt idx="29">
                  <c:v>Bologna</c:v>
                </c:pt>
                <c:pt idx="30">
                  <c:v>UCAM</c:v>
                </c:pt>
                <c:pt idx="31">
                  <c:v>Menéndez Pelayo UIMP</c:v>
                </c:pt>
                <c:pt idx="32">
                  <c:v>San Jorge</c:v>
                </c:pt>
                <c:pt idx="33">
                  <c:v>Villanueva</c:v>
                </c:pt>
                <c:pt idx="34">
                  <c:v>Camilo José Cela</c:v>
                </c:pt>
                <c:pt idx="35">
                  <c:v>Cantabria</c:v>
                </c:pt>
                <c:pt idx="36">
                  <c:v>Europea de Madrid</c:v>
                </c:pt>
                <c:pt idx="37">
                  <c:v>San Pablo C.E.U.</c:v>
                </c:pt>
                <c:pt idx="38">
                  <c:v>Illes Balears</c:v>
                </c:pt>
                <c:pt idx="39">
                  <c:v>IE Universidad</c:v>
                </c:pt>
                <c:pt idx="40">
                  <c:v>Würzburg</c:v>
                </c:pt>
                <c:pt idx="41">
                  <c:v>Cardenal Herrera - CEU</c:v>
                </c:pt>
                <c:pt idx="42">
                  <c:v>Miguel de Cervantes</c:v>
                </c:pt>
                <c:pt idx="43">
                  <c:v>Mondragon Unibertsitatea</c:v>
                </c:pt>
                <c:pt idx="44">
                  <c:v>Pontificia Comillas</c:v>
                </c:pt>
                <c:pt idx="45">
                  <c:v>Coimbra</c:v>
                </c:pt>
                <c:pt idx="46">
                  <c:v>Lleida</c:v>
                </c:pt>
                <c:pt idx="47">
                  <c:v>Stockholm University</c:v>
                </c:pt>
                <c:pt idx="48">
                  <c:v>Université Paris 8</c:v>
                </c:pt>
                <c:pt idx="49">
                  <c:v>La Rioja</c:v>
                </c:pt>
                <c:pt idx="50">
                  <c:v>Fernando III</c:v>
                </c:pt>
                <c:pt idx="51">
                  <c:v>Pontificia de Salamanca</c:v>
                </c:pt>
                <c:pt idx="52">
                  <c:v>Lisboa</c:v>
                </c:pt>
                <c:pt idx="53">
                  <c:v>UDIMA</c:v>
                </c:pt>
                <c:pt idx="54">
                  <c:v>Kentucky</c:v>
                </c:pt>
                <c:pt idx="55">
                  <c:v>Católica de Ávila</c:v>
                </c:pt>
                <c:pt idx="56">
                  <c:v>Almería</c:v>
                </c:pt>
                <c:pt idx="57">
                  <c:v>Deusto</c:v>
                </c:pt>
                <c:pt idx="58">
                  <c:v>Francisco de Vitoria</c:v>
                </c:pt>
                <c:pt idx="59">
                  <c:v>Pablo de Olavide</c:v>
                </c:pt>
                <c:pt idx="60">
                  <c:v>Pública de Navarra</c:v>
                </c:pt>
                <c:pt idx="61">
                  <c:v>Vigo</c:v>
                </c:pt>
                <c:pt idx="62">
                  <c:v>Jaume I de Castellón</c:v>
                </c:pt>
                <c:pt idx="63">
                  <c:v>Alfonso X El Sabio</c:v>
                </c:pt>
                <c:pt idx="64">
                  <c:v>Miami</c:v>
                </c:pt>
                <c:pt idx="65">
                  <c:v>Valencia S. Vicente M.</c:v>
                </c:pt>
                <c:pt idx="66">
                  <c:v>Internacional de Andalucía</c:v>
                </c:pt>
                <c:pt idx="67">
                  <c:v>Politécnica de Cartagena</c:v>
                </c:pt>
                <c:pt idx="68">
                  <c:v>Ramón Llull</c:v>
                </c:pt>
                <c:pt idx="69">
                  <c:v>Catania</c:v>
                </c:pt>
                <c:pt idx="70">
                  <c:v>Antonio de Nebrija</c:v>
                </c:pt>
                <c:pt idx="71">
                  <c:v>Breslavia</c:v>
                </c:pt>
                <c:pt idx="72">
                  <c:v>Vic</c:v>
                </c:pt>
                <c:pt idx="73">
                  <c:v>Internacional de Cataluña</c:v>
                </c:pt>
                <c:pt idx="74">
                  <c:v>Politécnica de Cataluña</c:v>
                </c:pt>
                <c:pt idx="75">
                  <c:v>Politècnica de Catalunya</c:v>
                </c:pt>
                <c:pt idx="76">
                  <c:v>Burgos</c:v>
                </c:pt>
                <c:pt idx="77">
                  <c:v>Politécnica de Madrid</c:v>
                </c:pt>
                <c:pt idx="78">
                  <c:v>Rovira i Virgili</c:v>
                </c:pt>
                <c:pt idx="79">
                  <c:v>Abat Oliba CEU</c:v>
                </c:pt>
                <c:pt idx="80">
                  <c:v>Archivo Histórico Nacional</c:v>
                </c:pt>
                <c:pt idx="81">
                  <c:v>Cádiz</c:v>
                </c:pt>
              </c:strCache>
            </c:strRef>
          </c:cat>
          <c:val>
            <c:numRef>
              <c:f>Sheet1!$B$2:$B$83</c:f>
              <c:numCache>
                <c:formatCode>General</c:formatCode>
                <c:ptCount val="82"/>
                <c:pt idx="0">
                  <c:v>12</c:v>
                </c:pt>
                <c:pt idx="1">
                  <c:v>11</c:v>
                </c:pt>
                <c:pt idx="2">
                  <c:v>11</c:v>
                </c:pt>
                <c:pt idx="3">
                  <c:v>11</c:v>
                </c:pt>
                <c:pt idx="4">
                  <c:v>11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9-CA47-AB29-3F41C1D10D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0488479"/>
        <c:axId val="1730490159"/>
      </c:barChart>
      <c:catAx>
        <c:axId val="17304884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0490159"/>
        <c:crosses val="autoZero"/>
        <c:auto val="1"/>
        <c:lblAlgn val="ctr"/>
        <c:lblOffset val="100"/>
        <c:noMultiLvlLbl val="0"/>
      </c:catAx>
      <c:valAx>
        <c:axId val="1730490159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3048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80703261823937E-2"/>
          <c:y val="2.2540983606557378E-2"/>
          <c:w val="0.92486651689031918"/>
          <c:h val="0.88420453078611072"/>
        </c:manualLayout>
      </c:layout>
      <c:barChart>
        <c:barDir val="col"/>
        <c:grouping val="clustered"/>
        <c:varyColors val="0"/>
        <c:ser>
          <c:idx val="0"/>
          <c:order val="0"/>
          <c:tx>
            <c:v>Frequency</c:v>
          </c:tx>
          <c:invertIfNegative val="0"/>
          <c:cat>
            <c:strRef>
              <c:f>Sheet2!$C$3:$C$28</c:f>
              <c:strCache>
                <c:ptCount val="26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  <c:pt idx="10">
                  <c:v>110000</c:v>
                </c:pt>
                <c:pt idx="11">
                  <c:v>120000</c:v>
                </c:pt>
                <c:pt idx="12">
                  <c:v>130000</c:v>
                </c:pt>
                <c:pt idx="13">
                  <c:v>140000</c:v>
                </c:pt>
                <c:pt idx="14">
                  <c:v>150000</c:v>
                </c:pt>
                <c:pt idx="15">
                  <c:v>160000</c:v>
                </c:pt>
                <c:pt idx="16">
                  <c:v>170000</c:v>
                </c:pt>
                <c:pt idx="17">
                  <c:v>180000</c:v>
                </c:pt>
                <c:pt idx="18">
                  <c:v>190000</c:v>
                </c:pt>
                <c:pt idx="19">
                  <c:v>200000</c:v>
                </c:pt>
                <c:pt idx="20">
                  <c:v>210000</c:v>
                </c:pt>
                <c:pt idx="21">
                  <c:v>220000</c:v>
                </c:pt>
                <c:pt idx="22">
                  <c:v>230000</c:v>
                </c:pt>
                <c:pt idx="23">
                  <c:v>240000</c:v>
                </c:pt>
                <c:pt idx="24">
                  <c:v>250000</c:v>
                </c:pt>
                <c:pt idx="25">
                  <c:v>More</c:v>
                </c:pt>
              </c:strCache>
            </c:strRef>
          </c:cat>
          <c:val>
            <c:numRef>
              <c:f>Sheet2!$D$3:$D$28</c:f>
              <c:numCache>
                <c:formatCode>General</c:formatCode>
                <c:ptCount val="26"/>
                <c:pt idx="0">
                  <c:v>26</c:v>
                </c:pt>
                <c:pt idx="1">
                  <c:v>38</c:v>
                </c:pt>
                <c:pt idx="2">
                  <c:v>45</c:v>
                </c:pt>
                <c:pt idx="3">
                  <c:v>53</c:v>
                </c:pt>
                <c:pt idx="4">
                  <c:v>37</c:v>
                </c:pt>
                <c:pt idx="5">
                  <c:v>35</c:v>
                </c:pt>
                <c:pt idx="6">
                  <c:v>18</c:v>
                </c:pt>
                <c:pt idx="7">
                  <c:v>34</c:v>
                </c:pt>
                <c:pt idx="8">
                  <c:v>12</c:v>
                </c:pt>
                <c:pt idx="9">
                  <c:v>8</c:v>
                </c:pt>
                <c:pt idx="10">
                  <c:v>4</c:v>
                </c:pt>
                <c:pt idx="11">
                  <c:v>5</c:v>
                </c:pt>
                <c:pt idx="12">
                  <c:v>8</c:v>
                </c:pt>
                <c:pt idx="13">
                  <c:v>3</c:v>
                </c:pt>
                <c:pt idx="14">
                  <c:v>2</c:v>
                </c:pt>
                <c:pt idx="15">
                  <c:v>3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7-2249-A812-F4303FDBE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6968287"/>
        <c:axId val="1436969967"/>
      </c:barChart>
      <c:lineChart>
        <c:grouping val="standard"/>
        <c:varyColors val="0"/>
        <c:ser>
          <c:idx val="1"/>
          <c:order val="1"/>
          <c:tx>
            <c:v>Cumulative %</c:v>
          </c:tx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97-2249-A812-F4303FDBE8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97-2249-A812-F4303FDBE8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997-2249-A812-F4303FDBE81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97-2249-A812-F4303FDBE81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997-2249-A812-F4303FDBE81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97-2249-A812-F4303FDBE81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97-2249-A812-F4303FDBE81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97-2249-A812-F4303FDBE81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97-2249-A812-F4303FDBE81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97-2249-A812-F4303FDBE81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97-2249-A812-F4303FDBE81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97-2249-A812-F4303FDBE81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97-2249-A812-F4303FDBE81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97-2249-A812-F4303FDBE81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97-2249-A812-F4303FDBE81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97-2249-A812-F4303FDBE81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97-2249-A812-F4303FDBE81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97-2249-A812-F4303FDBE81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97-2249-A812-F4303FDBE81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97-2249-A812-F4303FDBE81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97-2249-A812-F4303FDBE81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Sheet2!$C$3:$C$28</c:f>
              <c:strCache>
                <c:ptCount val="26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60000</c:v>
                </c:pt>
                <c:pt idx="6">
                  <c:v>70000</c:v>
                </c:pt>
                <c:pt idx="7">
                  <c:v>80000</c:v>
                </c:pt>
                <c:pt idx="8">
                  <c:v>90000</c:v>
                </c:pt>
                <c:pt idx="9">
                  <c:v>100000</c:v>
                </c:pt>
                <c:pt idx="10">
                  <c:v>110000</c:v>
                </c:pt>
                <c:pt idx="11">
                  <c:v>120000</c:v>
                </c:pt>
                <c:pt idx="12">
                  <c:v>130000</c:v>
                </c:pt>
                <c:pt idx="13">
                  <c:v>140000</c:v>
                </c:pt>
                <c:pt idx="14">
                  <c:v>150000</c:v>
                </c:pt>
                <c:pt idx="15">
                  <c:v>160000</c:v>
                </c:pt>
                <c:pt idx="16">
                  <c:v>170000</c:v>
                </c:pt>
                <c:pt idx="17">
                  <c:v>180000</c:v>
                </c:pt>
                <c:pt idx="18">
                  <c:v>190000</c:v>
                </c:pt>
                <c:pt idx="19">
                  <c:v>200000</c:v>
                </c:pt>
                <c:pt idx="20">
                  <c:v>210000</c:v>
                </c:pt>
                <c:pt idx="21">
                  <c:v>220000</c:v>
                </c:pt>
                <c:pt idx="22">
                  <c:v>230000</c:v>
                </c:pt>
                <c:pt idx="23">
                  <c:v>240000</c:v>
                </c:pt>
                <c:pt idx="24">
                  <c:v>250000</c:v>
                </c:pt>
                <c:pt idx="25">
                  <c:v>More</c:v>
                </c:pt>
              </c:strCache>
            </c:strRef>
          </c:cat>
          <c:val>
            <c:numRef>
              <c:f>Sheet2!$E$3:$E$28</c:f>
              <c:numCache>
                <c:formatCode>0.00%</c:formatCode>
                <c:ptCount val="26"/>
                <c:pt idx="0">
                  <c:v>7.6696165191740412E-2</c:v>
                </c:pt>
                <c:pt idx="1">
                  <c:v>0.1887905604719764</c:v>
                </c:pt>
                <c:pt idx="2">
                  <c:v>0.32153392330383479</c:v>
                </c:pt>
                <c:pt idx="3">
                  <c:v>0.47787610619469029</c:v>
                </c:pt>
                <c:pt idx="4">
                  <c:v>0.58702064896755157</c:v>
                </c:pt>
                <c:pt idx="5">
                  <c:v>0.69026548672566368</c:v>
                </c:pt>
                <c:pt idx="6">
                  <c:v>0.74336283185840712</c:v>
                </c:pt>
                <c:pt idx="7">
                  <c:v>0.84365781710914456</c:v>
                </c:pt>
                <c:pt idx="8">
                  <c:v>0.87905604719764008</c:v>
                </c:pt>
                <c:pt idx="9">
                  <c:v>0.90265486725663713</c:v>
                </c:pt>
                <c:pt idx="10">
                  <c:v>0.91445427728613571</c:v>
                </c:pt>
                <c:pt idx="11">
                  <c:v>0.92920353982300885</c:v>
                </c:pt>
                <c:pt idx="12">
                  <c:v>0.9528023598820059</c:v>
                </c:pt>
                <c:pt idx="13">
                  <c:v>0.96165191740412981</c:v>
                </c:pt>
                <c:pt idx="14">
                  <c:v>0.96755162241887904</c:v>
                </c:pt>
                <c:pt idx="15">
                  <c:v>0.97640117994100295</c:v>
                </c:pt>
                <c:pt idx="16">
                  <c:v>0.97640117994100295</c:v>
                </c:pt>
                <c:pt idx="17">
                  <c:v>0.97935103244837762</c:v>
                </c:pt>
                <c:pt idx="18">
                  <c:v>0.98230088495575218</c:v>
                </c:pt>
                <c:pt idx="19">
                  <c:v>0.98230088495575218</c:v>
                </c:pt>
                <c:pt idx="20">
                  <c:v>0.98230088495575218</c:v>
                </c:pt>
                <c:pt idx="21">
                  <c:v>0.98230088495575218</c:v>
                </c:pt>
                <c:pt idx="22">
                  <c:v>0.98525073746312686</c:v>
                </c:pt>
                <c:pt idx="23">
                  <c:v>0.98820058997050142</c:v>
                </c:pt>
                <c:pt idx="24">
                  <c:v>0.99410029498525077</c:v>
                </c:pt>
                <c:pt idx="25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997-2249-A812-F4303FDBE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994175"/>
        <c:axId val="1436992479"/>
      </c:lineChart>
      <c:catAx>
        <c:axId val="143696828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6969967"/>
        <c:crosses val="autoZero"/>
        <c:auto val="1"/>
        <c:lblAlgn val="ctr"/>
        <c:lblOffset val="100"/>
        <c:noMultiLvlLbl val="0"/>
      </c:catAx>
      <c:valAx>
        <c:axId val="14369699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36968287"/>
        <c:crosses val="autoZero"/>
        <c:crossBetween val="between"/>
      </c:valAx>
      <c:valAx>
        <c:axId val="1436992479"/>
        <c:scaling>
          <c:orientation val="minMax"/>
          <c:max val="1"/>
        </c:scaling>
        <c:delete val="0"/>
        <c:axPos val="r"/>
        <c:numFmt formatCode="0%" sourceLinked="0"/>
        <c:majorTickMark val="out"/>
        <c:minorTickMark val="none"/>
        <c:tickLblPos val="nextTo"/>
        <c:crossAx val="1436994175"/>
        <c:crosses val="max"/>
        <c:crossBetween val="between"/>
      </c:valAx>
      <c:catAx>
        <c:axId val="14369941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6992479"/>
        <c:crosses val="autoZero"/>
        <c:auto val="1"/>
        <c:lblAlgn val="ctr"/>
        <c:lblOffset val="100"/>
        <c:noMultiLvlLbl val="0"/>
      </c:cat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1-2245-87F2-51A87D214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1-2245-87F2-51A87D214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1-2245-87F2-51A87D214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81-2245-87F2-51A87D214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81-2245-87F2-51A87D2147F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81-2245-87F2-51A87D2147F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81-2245-87F2-51A87D2147F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81-2245-87F2-51A87D2147F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B81-2245-87F2-51A87D2147F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B81-2245-87F2-51A87D2147F0}"/>
              </c:ext>
            </c:extLst>
          </c:dPt>
          <c:dLbls>
            <c:dLbl>
              <c:idx val="5"/>
              <c:tx>
                <c:rich>
                  <a:bodyPr/>
                  <a:lstStyle/>
                  <a:p>
                    <a:fld id="{8FD104A8-CCEC-AE4A-8DA5-3E24CE68E636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 1%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B81-2245-87F2-51A87D2147F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ED5DA45-F1CA-6C48-B0DA-916B0CBD4E12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 0,5%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B81-2245-87F2-51A87D2147F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Otras</a:t>
                    </a:r>
                    <a:r>
                      <a:rPr lang="en-US" baseline="0"/>
                      <a:t> </a:t>
                    </a:r>
                    <a:fld id="{4E3523CD-F1EB-984D-84A8-C6BA9541DCE2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1B81-2245-87F2-51A87D2147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Ministerio</c:v>
                </c:pt>
                <c:pt idx="1">
                  <c:v>Fundación BBVA</c:v>
                </c:pt>
                <c:pt idx="2">
                  <c:v>MEDIALAB</c:v>
                </c:pt>
                <c:pt idx="3">
                  <c:v>RecerCaixa</c:v>
                </c:pt>
                <c:pt idx="4">
                  <c:v>DGICYT</c:v>
                </c:pt>
                <c:pt idx="5">
                  <c:v>Comunidad de Madrid</c:v>
                </c:pt>
                <c:pt idx="6">
                  <c:v>CSIC</c:v>
                </c:pt>
                <c:pt idx="7">
                  <c:v>Gobierno Vasco</c:v>
                </c:pt>
                <c:pt idx="8">
                  <c:v>FECYT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302</c:v>
                </c:pt>
                <c:pt idx="1">
                  <c:v>22</c:v>
                </c:pt>
                <c:pt idx="2">
                  <c:v>10</c:v>
                </c:pt>
                <c:pt idx="3">
                  <c:v>8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B81-2245-87F2-51A87D2147F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8"/>
        <c:secondPieSize val="94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Sheet1!$A$2:$A$18</cx:f>
        <cx:lvl ptCount="17">
          <cx:pt idx="0">Bibliografía</cx:pt>
          <cx:pt idx="1">Agencia Estatal de Investigación</cx:pt>
          <cx:pt idx="2">Congresos Humanidades Digitales Hispánicas</cx:pt>
          <cx:pt idx="3">GrinUGR</cx:pt>
          <cx:pt idx="4">Fundación BBVA</cx:pt>
          <cx:pt idx="5">Red Knowmetrics</cx:pt>
          <cx:pt idx="6">Congreso Territorio digitales</cx:pt>
          <cx:pt idx="7">Conocimientos previos</cx:pt>
          <cx:pt idx="8">ARACNE</cx:pt>
          <cx:pt idx="9">Jornada: Proyectos de humanidades digitales en la BNE</cx:pt>
          <cx:pt idx="10">Google</cx:pt>
          <cx:pt idx="11">Web personal</cx:pt>
          <cx:pt idx="12">I Jornada científico-técnica en Humanidades Digitales en el CSIC</cx:pt>
          <cx:pt idx="13">Biblioteca Virtual Miguel de Cervantes</cx:pt>
          <cx:pt idx="14">Proyectos MediaLab UGR</cx:pt>
          <cx:pt idx="15">Portal del Hispanismo</cx:pt>
          <cx:pt idx="16">Proyecto Andrés de Poza</cx:pt>
        </cx:lvl>
        <cx:lvl ptCount="0"/>
        <cx:lvl ptCount="0"/>
      </cx:strDim>
      <cx:numDim type="size">
        <cx:f>Sheet1!$B$2:$B$18</cx:f>
        <cx:lvl ptCount="17" formatCode="EstÆndar">
          <cx:pt idx="0">282</cx:pt>
          <cx:pt idx="1">246</cx:pt>
          <cx:pt idx="2">47</cx:pt>
          <cx:pt idx="3">43</cx:pt>
          <cx:pt idx="4">42</cx:pt>
          <cx:pt idx="5">33</cx:pt>
          <cx:pt idx="6">30</cx:pt>
          <cx:pt idx="7">25</cx:pt>
          <cx:pt idx="8">20</cx:pt>
          <cx:pt idx="9">19</cx:pt>
          <cx:pt idx="10">18</cx:pt>
          <cx:pt idx="11">17</cx:pt>
          <cx:pt idx="12">14</cx:pt>
          <cx:pt idx="13">10</cx:pt>
          <cx:pt idx="14">9</cx:pt>
          <cx:pt idx="15">5</cx:pt>
          <cx:pt idx="16">4</cx:pt>
        </cx:lvl>
      </cx:numDim>
    </cx:data>
  </cx:chartData>
  <cx:chart>
    <cx:plotArea>
      <cx:plotAreaRegion>
        <cx:series layoutId="treemap" uniqueId="{40AD2DF4-BA38-6D43-9ED2-2B012470CEB5}">
          <cx:tx>
            <cx:txData>
              <cx:f>Sheet1!$B$1</cx:f>
              <cx:v/>
            </cx:txData>
          </cx:tx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n-US" sz="1400" b="0" i="0" u="none" strike="noStrike" baseline="0">
                  <a:solidFill>
                    <a:prstClr val="white"/>
                  </a:solidFill>
                  <a:latin typeface="Franklin Gothic Book" panose="020B0503020102020204"/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Sheet1!$A$2:$C$34</cx:f>
        <cx:lvl ptCount="33">
          <cx:pt idx="0">Filología Española</cx:pt>
          <cx:pt idx="1">Archivos, repositorios</cx:pt>
          <cx:pt idx="2">Bases de datos</cx:pt>
          <cx:pt idx="3">Historia</cx:pt>
          <cx:pt idx="4">Literatura Digital en Español</cx:pt>
          <cx:pt idx="5">Periodismo</cx:pt>
          <cx:pt idx="6">Bibliotecas digitales</cx:pt>
          <cx:pt idx="7">Historia del arte</cx:pt>
          <cx:pt idx="8">Educación</cx:pt>
          <cx:pt idx="9">Digitalización, creación de recursos</cx:pt>
          <cx:pt idx="10">Ciencias de la computación</cx:pt>
          <cx:pt idx="11">Artes visuales</cx:pt>
          <cx:pt idx="12">Actividades de corpus</cx:pt>
          <cx:pt idx="13">Análisis de textos</cx:pt>
          <cx:pt idx="14">GLAM</cx:pt>
          <cx:pt idx="15">Comunicación</cx:pt>
          <cx:pt idx="16">Ediciones digitales</cx:pt>
          <cx:pt idx="17">Procesado de lenguaje natural</cx:pt>
          <cx:pt idx="18">Arqueología</cx:pt>
          <cx:pt idx="19">Filosofía</cx:pt>
          <cx:pt idx="20">Traducción</cx:pt>
          <cx:pt idx="21">Medios audiovisuales</cx:pt>
          <cx:pt idx="22">Métodos bibliográficos</cx:pt>
          <cx:pt idx="23">Análisis de imágenes</cx:pt>
          <cx:pt idx="24">Enfoques multilingüísticos</cx:pt>
          <cx:pt idx="25">Historia Contemporánea</cx:pt>
          <cx:pt idx="26">Antropología</cx:pt>
          <cx:pt idx="27">Patrimonio virtual</cx:pt>
          <cx:pt idx="28">Sociología</cx:pt>
          <cx:pt idx="29">Geografía</cx:pt>
          <cx:pt idx="30">Minado de datos</cx:pt>
          <cx:pt idx="31">Arte rupestre</cx:pt>
          <cx:pt idx="32">Recuperación de información</cx:pt>
        </cx:lvl>
        <cx:lvl ptCount="33">
          <cx:pt idx="0">Stem 1</cx:pt>
          <cx:pt idx="1">Stem 1</cx:pt>
          <cx:pt idx="2">Stem 1</cx:pt>
          <cx:pt idx="3">Stem 2</cx:pt>
          <cx:pt idx="4">Stem 2</cx:pt>
          <cx:pt idx="5">Stem 2</cx:pt>
          <cx:pt idx="6">Stem 2</cx:pt>
          <cx:pt idx="7">Stem 3</cx:pt>
          <cx:pt idx="8">Stem 3</cx:pt>
          <cx:pt idx="9">Stem 4</cx:pt>
          <cx:pt idx="10">Stem 4</cx:pt>
          <cx:pt idx="11">Stem 5</cx:pt>
          <cx:pt idx="12">Stem 5</cx:pt>
          <cx:pt idx="13">Stem 6</cx:pt>
          <cx:pt idx="14">Stem 6</cx:pt>
          <cx:pt idx="15">Stem 6</cx:pt>
          <cx:pt idx="16">Stem 7</cx:pt>
          <cx:pt idx="17">Stem 7</cx:pt>
          <cx:pt idx="18">Stem 7</cx:pt>
          <cx:pt idx="19">Stem 7</cx:pt>
          <cx:pt idx="20">Stem 7</cx:pt>
          <cx:pt idx="21">Stem 8</cx:pt>
          <cx:pt idx="22">Stem 8</cx:pt>
          <cx:pt idx="23">Stem 8</cx:pt>
          <cx:pt idx="24">Stem 9</cx:pt>
          <cx:pt idx="25">Stem 9</cx:pt>
          <cx:pt idx="26">Stem 10</cx:pt>
          <cx:pt idx="27">Stem 10</cx:pt>
          <cx:pt idx="28">Stem 10</cx:pt>
          <cx:pt idx="29">Stem 10</cx:pt>
          <cx:pt idx="30">Stem 10</cx:pt>
          <cx:pt idx="31">Stem 10</cx:pt>
          <cx:pt idx="32">Stem 10</cx:pt>
        </cx:lvl>
        <cx:lvl ptCount="33">
          <cx:pt idx="0">Branch 1</cx:pt>
          <cx:pt idx="1">Branch 1</cx:pt>
          <cx:pt idx="2">Branch 1</cx:pt>
          <cx:pt idx="3">Branch 1</cx:pt>
          <cx:pt idx="4">Branch 1</cx:pt>
          <cx:pt idx="5">Branch 1</cx:pt>
          <cx:pt idx="6">Branch 1</cx:pt>
          <cx:pt idx="7">Branch 2</cx:pt>
          <cx:pt idx="8">Branch 2</cx:pt>
          <cx:pt idx="9">Branch 2</cx:pt>
          <cx:pt idx="10">Branch 2</cx:pt>
          <cx:pt idx="11">Branch 2</cx:pt>
          <cx:pt idx="12">Branch 2</cx:pt>
          <cx:pt idx="13">Branch 3</cx:pt>
          <cx:pt idx="14">Branch 3</cx:pt>
          <cx:pt idx="15">Branch 3</cx:pt>
          <cx:pt idx="16">Branch 3</cx:pt>
          <cx:pt idx="17">Branch 3</cx:pt>
          <cx:pt idx="18">Branch 3</cx:pt>
          <cx:pt idx="19">Branch 3</cx:pt>
          <cx:pt idx="20">Branch 3</cx:pt>
          <cx:pt idx="21">Branch 3</cx:pt>
          <cx:pt idx="22">Branch 3</cx:pt>
          <cx:pt idx="23">Branch 3</cx:pt>
          <cx:pt idx="24">Branch 3</cx:pt>
          <cx:pt idx="25">Branch 3</cx:pt>
          <cx:pt idx="26">Branch 3</cx:pt>
          <cx:pt idx="27">Branch 3</cx:pt>
          <cx:pt idx="28">Branch 3</cx:pt>
          <cx:pt idx="29">Branch 3</cx:pt>
          <cx:pt idx="30">Branch 3</cx:pt>
          <cx:pt idx="31">Branch 3</cx:pt>
          <cx:pt idx="32">Branch 3</cx:pt>
        </cx:lvl>
      </cx:strDim>
      <cx:numDim type="size">
        <cx:f>Sheet1!$D$2:$D$34</cx:f>
        <cx:lvl ptCount="33" formatCode="EstÆndar">
          <cx:pt idx="0">185</cx:pt>
          <cx:pt idx="1">64</cx:pt>
          <cx:pt idx="2">61</cx:pt>
          <cx:pt idx="3">48</cx:pt>
          <cx:pt idx="4">48</cx:pt>
          <cx:pt idx="5">31</cx:pt>
          <cx:pt idx="6">31</cx:pt>
          <cx:pt idx="7">30</cx:pt>
          <cx:pt idx="8">28</cx:pt>
          <cx:pt idx="9">27</cx:pt>
          <cx:pt idx="10">25</cx:pt>
          <cx:pt idx="11">24</cx:pt>
          <cx:pt idx="12">22</cx:pt>
          <cx:pt idx="13">18</cx:pt>
          <cx:pt idx="14">17</cx:pt>
          <cx:pt idx="15">17</cx:pt>
          <cx:pt idx="16">17</cx:pt>
          <cx:pt idx="17">16</cx:pt>
          <cx:pt idx="18">15</cx:pt>
          <cx:pt idx="19">14</cx:pt>
          <cx:pt idx="20">14</cx:pt>
          <cx:pt idx="21">12</cx:pt>
          <cx:pt idx="22">11</cx:pt>
          <cx:pt idx="23">11</cx:pt>
          <cx:pt idx="24">10</cx:pt>
          <cx:pt idx="25">10</cx:pt>
          <cx:pt idx="26">9</cx:pt>
          <cx:pt idx="27">9</cx:pt>
          <cx:pt idx="28">8</cx:pt>
          <cx:pt idx="29">8</cx:pt>
          <cx:pt idx="30">7</cx:pt>
          <cx:pt idx="31">6</cx:pt>
          <cx:pt idx="32">6</cx:pt>
        </cx:lvl>
      </cx:numDim>
    </cx:data>
  </cx:chartData>
  <cx:chart>
    <cx:plotArea>
      <cx:plotAreaRegion>
        <cx:series layoutId="treemap" uniqueId="{4B656F70-218B-6742-9FDB-D7A2C69E32BD}">
          <cx:tx>
            <cx:txData>
              <cx:f>Sheet1!$D$1</cx:f>
              <cx:v>Series1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endParaRPr lang="en-US" sz="1197" b="0" i="0" u="none" strike="noStrike" baseline="0">
                  <a:solidFill>
                    <a:prstClr val="white"/>
                  </a:solidFill>
                  <a:latin typeface="Franklin Gothic Book" panose="020B0503020102020204"/>
                </a:endParaRPr>
              </a:p>
            </cx:txPr>
            <cx:visibility seriesName="0" categoryName="1" value="0"/>
            <cx:dataLabelHidden idx="0"/>
            <cx:dataLabelHidden idx="10"/>
            <cx:dataLabelHidden idx="20"/>
          </cx:dataLabels>
          <cx:dataId val="0"/>
          <cx:layoutPr/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7FDB4-3B33-CA49-8511-D4AAA0F0C0B0}" type="datetimeFigureOut">
              <a:rPr lang="es-ES" smtClean="0"/>
              <a:t>23/11/20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250D6-0453-0B40-9A36-D3F6C1FEBAF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3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250D6-0453-0B40-9A36-D3F6C1FEBAF7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90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250D6-0453-0B40-9A36-D3F6C1FEBAF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16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250D6-0453-0B40-9A36-D3F6C1FEBAF7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0160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Fuentes: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err="1"/>
              <a:t>Eurostat</a:t>
            </a:r>
            <a:r>
              <a:rPr lang="es-ES" dirty="0"/>
              <a:t> (</a:t>
            </a:r>
            <a:r>
              <a:rPr lang="es-ES" dirty="0" err="1"/>
              <a:t>rd_p_persocc</a:t>
            </a:r>
            <a:r>
              <a:rPr lang="es-ES" dirty="0"/>
              <a:t>): 121.905 investigadores (51.315 mujeres, 42%)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https://</a:t>
            </a:r>
            <a:r>
              <a:rPr lang="es-ES" dirty="0" err="1"/>
              <a:t>appsso.eurostat.ec.europa.eu</a:t>
            </a:r>
            <a:r>
              <a:rPr lang="es-ES" dirty="0"/>
              <a:t>/</a:t>
            </a:r>
            <a:r>
              <a:rPr lang="es-ES" dirty="0" err="1"/>
              <a:t>nui</a:t>
            </a:r>
            <a:r>
              <a:rPr lang="es-ES" dirty="0"/>
              <a:t>/</a:t>
            </a:r>
            <a:r>
              <a:rPr lang="es-ES" dirty="0" err="1"/>
              <a:t>show.do?query</a:t>
            </a:r>
            <a:r>
              <a:rPr lang="es-ES" dirty="0"/>
              <a:t>=BOOKMARK_DS-053392_QID_-7C6B07A3_UID_-3F171EB0&amp;layout=TIME,C,X,0;GEO,L,Y,0;SECTPERF,L,Z,0;PROF_POS,L,Z,1;SEX,L,Z,2;UNIT,L,Z,3;INDICATORS,C,Z,4;&amp;</a:t>
            </a:r>
            <a:r>
              <a:rPr lang="es-ES" dirty="0" err="1"/>
              <a:t>zSelection</a:t>
            </a:r>
            <a:r>
              <a:rPr lang="es-ES" dirty="0"/>
              <a:t>=DS-053392UNIT,HC;DS-053392INDICATORS,OBS_FLAG;DS-053392SEX,T;DS-053392SECTPERF,HES;DS-053392PROF_POS,RSE;&amp;rankName1=UNIT_1_2_-1_2&amp;rankName2=INDICATORS_1_2_-1_2&amp;rankName3=SEX_1_2_-1_2&amp;rankName4=PROF-POS_1_2_-1_2&amp;rankName5=SECTPERF_1_2_-1_2&amp;rankName6=TIME_1_0_0_0&amp;rankName7=GEO_1_2_0_1&amp;sortC=ASC_-1_FIRST&amp;rStp=&amp;</a:t>
            </a:r>
            <a:r>
              <a:rPr lang="es-ES" dirty="0" err="1"/>
              <a:t>cStp</a:t>
            </a:r>
            <a:r>
              <a:rPr lang="es-ES" dirty="0"/>
              <a:t>=&amp;</a:t>
            </a:r>
            <a:r>
              <a:rPr lang="es-ES" dirty="0" err="1"/>
              <a:t>rDCh</a:t>
            </a:r>
            <a:r>
              <a:rPr lang="es-ES" dirty="0"/>
              <a:t>=&amp;</a:t>
            </a:r>
            <a:r>
              <a:rPr lang="es-ES" dirty="0" err="1"/>
              <a:t>cDCh</a:t>
            </a:r>
            <a:r>
              <a:rPr lang="es-ES" dirty="0"/>
              <a:t>=&amp;</a:t>
            </a:r>
            <a:r>
              <a:rPr lang="es-ES" dirty="0" err="1"/>
              <a:t>rDM</a:t>
            </a:r>
            <a:r>
              <a:rPr lang="es-ES" dirty="0"/>
              <a:t>=</a:t>
            </a:r>
            <a:r>
              <a:rPr lang="es-ES" dirty="0" err="1"/>
              <a:t>true&amp;cDM</a:t>
            </a:r>
            <a:r>
              <a:rPr lang="es-ES" dirty="0"/>
              <a:t>=</a:t>
            </a:r>
            <a:r>
              <a:rPr lang="es-ES" dirty="0" err="1"/>
              <a:t>true&amp;footnes</a:t>
            </a:r>
            <a:r>
              <a:rPr lang="es-ES" dirty="0"/>
              <a:t>=</a:t>
            </a:r>
            <a:r>
              <a:rPr lang="es-ES" dirty="0" err="1"/>
              <a:t>false&amp;empty</a:t>
            </a:r>
            <a:r>
              <a:rPr lang="es-ES" dirty="0"/>
              <a:t>=</a:t>
            </a:r>
            <a:r>
              <a:rPr lang="es-ES" dirty="0" err="1"/>
              <a:t>false&amp;wai</a:t>
            </a:r>
            <a:r>
              <a:rPr lang="es-ES" dirty="0"/>
              <a:t>=</a:t>
            </a:r>
            <a:r>
              <a:rPr lang="es-ES" dirty="0" err="1"/>
              <a:t>false&amp;time_mode</a:t>
            </a:r>
            <a:r>
              <a:rPr lang="es-ES" dirty="0"/>
              <a:t>=</a:t>
            </a:r>
            <a:r>
              <a:rPr lang="es-ES" dirty="0" err="1"/>
              <a:t>NONE&amp;time_most_recent</a:t>
            </a:r>
            <a:r>
              <a:rPr lang="es-ES" dirty="0"/>
              <a:t>=</a:t>
            </a:r>
            <a:r>
              <a:rPr lang="es-ES" dirty="0" err="1"/>
              <a:t>false&amp;lang</a:t>
            </a:r>
            <a:r>
              <a:rPr lang="es-ES" dirty="0"/>
              <a:t>=</a:t>
            </a:r>
            <a:r>
              <a:rPr lang="es-ES" dirty="0" err="1"/>
              <a:t>EN&amp;cfo</a:t>
            </a:r>
            <a:r>
              <a:rPr lang="es-ES" dirty="0"/>
              <a:t>=%23%23%23%2C%23%23%23.%23%23%23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Científicas en cifras, 2017 (FECYT): Grafico 1.11, 13% H y 13,8% 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Datos viejos: https://</a:t>
            </a:r>
            <a:r>
              <a:rPr lang="es-ES" dirty="0" err="1"/>
              <a:t>www.ine.es</a:t>
            </a:r>
            <a:r>
              <a:rPr lang="es-ES" dirty="0"/>
              <a:t>/</a:t>
            </a:r>
            <a:r>
              <a:rPr lang="es-ES" dirty="0" err="1"/>
              <a:t>jaxi</a:t>
            </a:r>
            <a:r>
              <a:rPr lang="es-ES" dirty="0"/>
              <a:t>/</a:t>
            </a:r>
            <a:r>
              <a:rPr lang="es-ES" dirty="0" err="1"/>
              <a:t>Datos.htm?path</a:t>
            </a:r>
            <a:r>
              <a:rPr lang="es-ES" dirty="0"/>
              <a:t>=/t14/p057/64-01/l0/&amp;file=d1004.px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Los investigadores en nuestra base de datos representan aproximadamente el 2,8% de los investigadores en Humanidades, hay que limpiar este dato porqué hay mucho investigadores que no son de Humanidades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250D6-0453-0B40-9A36-D3F6C1FEBAF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115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250D6-0453-0B40-9A36-D3F6C1FEBAF7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5271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49, 38, 26, 20, 15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250D6-0453-0B40-9A36-D3F6C1FEBAF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916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17 proyectos con menos de 5000€</a:t>
            </a:r>
          </a:p>
          <a:p>
            <a:r>
              <a:rPr lang="es-ES" dirty="0"/>
              <a:t>Media: 61200</a:t>
            </a:r>
          </a:p>
          <a:p>
            <a:r>
              <a:rPr lang="es-ES" dirty="0"/>
              <a:t>Mediana: 42350</a:t>
            </a:r>
          </a:p>
          <a:p>
            <a:r>
              <a:rPr lang="es-ES" dirty="0"/>
              <a:t>Mínimo: 3000</a:t>
            </a:r>
          </a:p>
          <a:p>
            <a:r>
              <a:rPr lang="es-ES" dirty="0"/>
              <a:t>Máximo: 2300000</a:t>
            </a:r>
          </a:p>
          <a:p>
            <a:r>
              <a:rPr lang="es-ES" dirty="0"/>
              <a:t>Suma: poco más de 20 millones de euros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250D6-0453-0B40-9A36-D3F6C1FEBAF7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776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Por numero de proyectos financiados, no por cantidad de financiación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250D6-0453-0B40-9A36-D3F6C1FEBAF7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80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desir.mato.webfactional.com/mapa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FE1E-A36B-794D-AC8A-307650B78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>
                <a:solidFill>
                  <a:srgbClr val="191B0E"/>
                </a:solidFill>
              </a:rPr>
              <a:t>el impacto de las Humanidades Digitales en la Investigación en España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A7C369-E3C6-204C-A45B-1093E6112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91281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dirty="0"/>
              <a:t>25 de noviembre de 2020</a:t>
            </a:r>
          </a:p>
          <a:p>
            <a:endParaRPr lang="es-ES" dirty="0"/>
          </a:p>
          <a:p>
            <a:r>
              <a:rPr lang="es-ES" sz="1800" dirty="0" err="1"/>
              <a:t>Maurizio</a:t>
            </a:r>
            <a:r>
              <a:rPr lang="es-ES" sz="1800" dirty="0"/>
              <a:t> Toscano </a:t>
            </a:r>
          </a:p>
          <a:p>
            <a:r>
              <a:rPr lang="es-ES" sz="1800" dirty="0"/>
              <a:t>Aroa Rabadán Reyes</a:t>
            </a:r>
          </a:p>
          <a:p>
            <a:r>
              <a:rPr lang="es-ES" sz="1800" dirty="0"/>
              <a:t>Salvador Ros</a:t>
            </a:r>
          </a:p>
          <a:p>
            <a:r>
              <a:rPr lang="es-ES" sz="1800" dirty="0"/>
              <a:t>Elena González - Blanco</a:t>
            </a:r>
          </a:p>
          <a:p>
            <a:endParaRPr lang="es-ES" dirty="0"/>
          </a:p>
        </p:txBody>
      </p:sp>
      <p:pic>
        <p:nvPicPr>
          <p:cNvPr id="4" name="Imagen 4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EB326753-302B-4716-93A4-2CE7ACB6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242" y="5184260"/>
            <a:ext cx="1369664" cy="1369664"/>
          </a:xfrm>
          <a:prstGeom prst="rect">
            <a:avLst/>
          </a:prstGeom>
        </p:spPr>
      </p:pic>
      <p:pic>
        <p:nvPicPr>
          <p:cNvPr id="6" name="Imagen 6" descr="Imagen que contiene alimentos, dibujo, señal&#10;&#10;Descripción generada con confianza muy alta">
            <a:extLst>
              <a:ext uri="{FF2B5EF4-FFF2-40B4-BE49-F238E27FC236}">
                <a16:creationId xmlns:a16="http://schemas.microsoft.com/office/drawing/2014/main" id="{A798D3FA-0D4E-49FD-9175-A95E6E357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132" y="4368421"/>
            <a:ext cx="2181225" cy="12287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9F310F-3417-3746-80A9-FA89A5EEB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128" y="0"/>
            <a:ext cx="8465143" cy="1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5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1BFF-F3DD-614A-A0F9-78687170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Investigadores en HHDD y proporción de género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F9E9-17D6-2C42-A99F-E1A39F0F9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94963"/>
            <a:ext cx="7663544" cy="2844140"/>
          </a:xfrm>
        </p:spPr>
        <p:txBody>
          <a:bodyPr/>
          <a:lstStyle/>
          <a:p>
            <a:r>
              <a:rPr lang="es-ES" dirty="0"/>
              <a:t>460 investigadores: 233 mujeres (51%) y 225 hombres (49%)</a:t>
            </a:r>
          </a:p>
          <a:p>
            <a:r>
              <a:rPr lang="es-ES" dirty="0"/>
              <a:t>Investigadores en España (2016 últimos datos):</a:t>
            </a:r>
          </a:p>
          <a:p>
            <a:pPr lvl="1"/>
            <a:r>
              <a:rPr lang="es-ES" dirty="0"/>
              <a:t>121.905 investigadores:</a:t>
            </a:r>
          </a:p>
          <a:p>
            <a:pPr marL="0" lvl="2" indent="0">
              <a:buNone/>
            </a:pPr>
            <a:r>
              <a:rPr lang="es-ES" dirty="0"/>
              <a:t>	51.315 mujeres (42%) y 70.590 hombres (58%)</a:t>
            </a:r>
          </a:p>
          <a:p>
            <a:r>
              <a:rPr lang="es-ES" dirty="0"/>
              <a:t>En Humanidades (datos extrapolados):</a:t>
            </a:r>
          </a:p>
          <a:p>
            <a:pPr lvl="1"/>
            <a:r>
              <a:rPr lang="es-ES" dirty="0"/>
              <a:t>16.257 investigadores:</a:t>
            </a:r>
          </a:p>
          <a:p>
            <a:pPr marL="0" lvl="2" indent="0">
              <a:buNone/>
            </a:pPr>
            <a:r>
              <a:rPr lang="es-ES" dirty="0"/>
              <a:t>	7.081 mujeres (43,5%) y 9.176 hombres (56,4%)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5D736C-C9B3-4742-8B1F-2917E7A0A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899320"/>
              </p:ext>
            </p:extLst>
          </p:nvPr>
        </p:nvGraphicFramePr>
        <p:xfrm>
          <a:off x="8200788" y="2171700"/>
          <a:ext cx="3991212" cy="3490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71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B6E68-F8D3-DE4E-9E3B-6BFA8693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6" y="50926"/>
            <a:ext cx="9601200" cy="1485900"/>
          </a:xfrm>
        </p:spPr>
        <p:txBody>
          <a:bodyPr/>
          <a:lstStyle/>
          <a:p>
            <a:r>
              <a:rPr lang="es-ES"/>
              <a:t>Temas de investigación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495BC-230E-9646-AEC8-869212F82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Chart 6">
                <a:extLst>
                  <a:ext uri="{FF2B5EF4-FFF2-40B4-BE49-F238E27FC236}">
                    <a16:creationId xmlns:a16="http://schemas.microsoft.com/office/drawing/2014/main" id="{9E17CFF7-2A35-424C-B1F9-A4BFF6B0755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92751"/>
                  </p:ext>
                </p:extLst>
              </p:nvPr>
            </p:nvGraphicFramePr>
            <p:xfrm>
              <a:off x="784745" y="665075"/>
              <a:ext cx="11252579" cy="61929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7" name="Chart 6">
                <a:extLst>
                  <a:ext uri="{FF2B5EF4-FFF2-40B4-BE49-F238E27FC236}">
                    <a16:creationId xmlns:a16="http://schemas.microsoft.com/office/drawing/2014/main" id="{9E17CFF7-2A35-424C-B1F9-A4BFF6B075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745" y="665075"/>
                <a:ext cx="11252579" cy="6192925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5860079-F10B-CC49-8A16-2E46CE82ED16}"/>
              </a:ext>
            </a:extLst>
          </p:cNvPr>
          <p:cNvSpPr/>
          <p:nvPr/>
        </p:nvSpPr>
        <p:spPr>
          <a:xfrm>
            <a:off x="1474839" y="3613356"/>
            <a:ext cx="1592826" cy="7079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69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F136-16F7-7A4B-B082-B31E74BD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73500" cy="5372100"/>
          </a:xfrm>
        </p:spPr>
        <p:txBody>
          <a:bodyPr/>
          <a:lstStyle/>
          <a:p>
            <a:r>
              <a:rPr lang="es-ES" sz="4400"/>
              <a:t>Los grandes núcleos de la investigación en HHDD…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D05D83-0092-4248-97D4-C1542B405B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542931"/>
              </p:ext>
            </p:extLst>
          </p:nvPr>
        </p:nvGraphicFramePr>
        <p:xfrm>
          <a:off x="5854700" y="218364"/>
          <a:ext cx="6032500" cy="642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1AFE52-0EB0-7646-B398-6BAF9810F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3441700"/>
            <a:ext cx="3855720" cy="2425700"/>
          </a:xfrm>
        </p:spPr>
        <p:txBody>
          <a:bodyPr/>
          <a:lstStyle/>
          <a:p>
            <a:r>
              <a:rPr lang="es-ES" dirty="0"/>
              <a:t>230 investigadores en 10 instituciones, el 51% del total.</a:t>
            </a:r>
          </a:p>
        </p:txBody>
      </p:sp>
    </p:spTree>
    <p:extLst>
      <p:ext uri="{BB962C8B-B14F-4D97-AF65-F5344CB8AC3E}">
        <p14:creationId xmlns:p14="http://schemas.microsoft.com/office/powerpoint/2010/main" val="53283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F136-16F7-7A4B-B082-B31E74BD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73500" cy="5372100"/>
          </a:xfrm>
        </p:spPr>
        <p:txBody>
          <a:bodyPr/>
          <a:lstStyle/>
          <a:p>
            <a:r>
              <a:rPr lang="es-ES" sz="4400" dirty="0"/>
              <a:t>… y los otros centros.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B88D37-898A-7E43-A9D5-54D328BED6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783238"/>
              </p:ext>
            </p:extLst>
          </p:nvPr>
        </p:nvGraphicFramePr>
        <p:xfrm>
          <a:off x="5513695" y="0"/>
          <a:ext cx="654334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22D18B9-2425-4F42-BEF4-26BDDF8E1AE0}"/>
              </a:ext>
            </a:extLst>
          </p:cNvPr>
          <p:cNvSpPr txBox="1">
            <a:spLocks/>
          </p:cNvSpPr>
          <p:nvPr/>
        </p:nvSpPr>
        <p:spPr>
          <a:xfrm>
            <a:off x="723900" y="3441700"/>
            <a:ext cx="3855720" cy="242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225 investigadores en 73 instituciones, 52 aparentemente aislados en sus centros.</a:t>
            </a:r>
          </a:p>
        </p:txBody>
      </p:sp>
    </p:spTree>
    <p:extLst>
      <p:ext uri="{BB962C8B-B14F-4D97-AF65-F5344CB8AC3E}">
        <p14:creationId xmlns:p14="http://schemas.microsoft.com/office/powerpoint/2010/main" val="301477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7663-87E1-4849-A007-B5757C6A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Mapa de distribución de los centros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A3FE4-7EFF-9B4F-8233-362D399E6CF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DBD2AC-BC27-504A-AC87-D346F6CC7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BD3E1272-D159-0D45-9F48-A6032645D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4" t="7760" r="13191" b="1493"/>
          <a:stretch/>
        </p:blipFill>
        <p:spPr>
          <a:xfrm>
            <a:off x="5660194" y="658503"/>
            <a:ext cx="6403732" cy="55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28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AF2183-8388-8046-A71D-3CF13F9542DA}"/>
              </a:ext>
            </a:extLst>
          </p:cNvPr>
          <p:cNvSpPr txBox="1">
            <a:spLocks/>
          </p:cNvSpPr>
          <p:nvPr/>
        </p:nvSpPr>
        <p:spPr>
          <a:xfrm>
            <a:off x="784746" y="50926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La financiación a nivel nacional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1207355-AEED-E140-ACD4-9DAACDEB5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8491705"/>
              </p:ext>
            </p:extLst>
          </p:nvPr>
        </p:nvGraphicFramePr>
        <p:xfrm>
          <a:off x="920749" y="660400"/>
          <a:ext cx="11116575" cy="619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694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1AF2183-8388-8046-A71D-3CF13F9542DA}"/>
              </a:ext>
            </a:extLst>
          </p:cNvPr>
          <p:cNvSpPr txBox="1">
            <a:spLocks/>
          </p:cNvSpPr>
          <p:nvPr/>
        </p:nvSpPr>
        <p:spPr>
          <a:xfrm>
            <a:off x="784746" y="50926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Las entidades financiadoras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D911046-AEF4-904D-9604-63D31A552033}"/>
              </a:ext>
            </a:extLst>
          </p:cNvPr>
          <p:cNvGraphicFramePr/>
          <p:nvPr/>
        </p:nvGraphicFramePr>
        <p:xfrm>
          <a:off x="743462" y="719666"/>
          <a:ext cx="11280216" cy="61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2212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6F8B2-7AFE-DE48-96D9-C04E423C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Próximos pasos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80552-9E4A-AB4B-A7D2-2F87175C2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s-ES" dirty="0"/>
              <a:t>Redactar el informe , próxima publicación en El Profesional de la Información , EPI</a:t>
            </a:r>
          </a:p>
          <a:p>
            <a:pPr marL="0" indent="0">
              <a:buNone/>
            </a:pPr>
            <a:r>
              <a:rPr lang="es-ES" dirty="0"/>
              <a:t>Antes de fin de año. </a:t>
            </a:r>
          </a:p>
        </p:txBody>
      </p:sp>
    </p:spTree>
    <p:extLst>
      <p:ext uri="{BB962C8B-B14F-4D97-AF65-F5344CB8AC3E}">
        <p14:creationId xmlns:p14="http://schemas.microsoft.com/office/powerpoint/2010/main" val="105512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9ECD-DE6F-9941-980B-FE070E2DA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377" y="2453472"/>
            <a:ext cx="8361229" cy="2098226"/>
          </a:xfrm>
        </p:spPr>
        <p:txBody>
          <a:bodyPr/>
          <a:lstStyle/>
          <a:p>
            <a:r>
              <a:rPr lang="es-ES" dirty="0"/>
              <a:t>Muchas gracias por la atención</a:t>
            </a:r>
          </a:p>
        </p:txBody>
      </p:sp>
    </p:spTree>
    <p:extLst>
      <p:ext uri="{BB962C8B-B14F-4D97-AF65-F5344CB8AC3E}">
        <p14:creationId xmlns:p14="http://schemas.microsoft.com/office/powerpoint/2010/main" val="14735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DCB3-29E0-4D49-BB30-FFC02767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de la investigación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B7C77-17DB-E64D-A637-48A9577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98245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83540" indent="-383540" algn="just"/>
            <a:r>
              <a:rPr lang="es-ES" dirty="0">
                <a:ea typeface="+mn-lt"/>
                <a:cs typeface="+mn-lt"/>
              </a:rPr>
              <a:t>Desarrollar y compilar un informe sobre el estado de la cuestión de la infraestructura de investigación digital en el campo de las humanidades en España</a:t>
            </a:r>
            <a:endParaRPr lang="es-ES" dirty="0"/>
          </a:p>
          <a:p>
            <a:pPr marL="383540" indent="-383540" algn="just"/>
            <a:r>
              <a:rPr lang="es-ES" dirty="0">
                <a:ea typeface="+mn-lt"/>
                <a:cs typeface="+mn-lt"/>
              </a:rPr>
              <a:t>El proyecto DESIR se propone reforzar la sostenibilidad de DARIAH-EU y consolidarla como líder y socio a largo plazo en las comunidades de artes y humanidades</a:t>
            </a:r>
            <a:endParaRPr lang="es-ES" dirty="0"/>
          </a:p>
          <a:p>
            <a:pPr marL="383540" indent="-383540" algn="just"/>
            <a:r>
              <a:rPr lang="es-ES" dirty="0"/>
              <a:t>Incorporación a la red de DARIAH-EU:</a:t>
            </a:r>
          </a:p>
          <a:p>
            <a:pPr marL="383540" indent="-383540" algn="just">
              <a:buFont typeface="Arial" panose="020B0503020102020204" pitchFamily="34" charset="0"/>
              <a:buChar char="•"/>
            </a:pPr>
            <a:r>
              <a:rPr lang="es-ES" dirty="0">
                <a:ea typeface="+mn-lt"/>
                <a:cs typeface="+mn-lt"/>
              </a:rPr>
              <a:t>Aumento de la visibilidad de la investigación nacional a nivel europeo </a:t>
            </a:r>
          </a:p>
          <a:p>
            <a:pPr marL="383540" indent="-383540" algn="just">
              <a:buFont typeface="Arial" panose="020B0503020102020204" pitchFamily="34" charset="0"/>
              <a:buChar char="•"/>
            </a:pPr>
            <a:r>
              <a:rPr lang="es-ES" dirty="0">
                <a:ea typeface="+mn-lt"/>
                <a:cs typeface="+mn-lt"/>
              </a:rPr>
              <a:t>Aumento de las oportunidades de colaboración internacional: conocimiento, formación... en grupos multinacionales e interdisciplinares </a:t>
            </a:r>
          </a:p>
          <a:p>
            <a:pPr marL="383540" indent="-383540" algn="just">
              <a:buFont typeface="Arial" panose="020B0503020102020204" pitchFamily="34" charset="0"/>
              <a:buChar char="•"/>
            </a:pPr>
            <a:r>
              <a:rPr lang="es-ES" dirty="0">
                <a:ea typeface="+mn-lt"/>
                <a:cs typeface="+mn-lt"/>
              </a:rPr>
              <a:t>Incremento del potencial para la sostenibilidad de los resultados de proyectos de investigación digital </a:t>
            </a:r>
          </a:p>
          <a:p>
            <a:pPr marL="383540" indent="-383540" algn="just">
              <a:buFont typeface="Arial" panose="020B0503020102020204" pitchFamily="34" charset="0"/>
              <a:buChar char="•"/>
            </a:pPr>
            <a:r>
              <a:rPr lang="es-ES" dirty="0">
                <a:ea typeface="+mn-lt"/>
                <a:cs typeface="+mn-lt"/>
              </a:rPr>
              <a:t>Incremento del acceso a los datos, herramientas y servicios de investigación a través de la infraestructura </a:t>
            </a:r>
            <a:endParaRPr lang="es-ES" dirty="0"/>
          </a:p>
          <a:p>
            <a:pPr marL="383540" indent="-383540"/>
            <a:endParaRPr lang="es-ES" dirty="0"/>
          </a:p>
        </p:txBody>
      </p:sp>
      <p:pic>
        <p:nvPicPr>
          <p:cNvPr id="5" name="Imagen 5" descr="Imagen que contiene firmar&#10;&#10;Descripción generada con confianza muy alta">
            <a:extLst>
              <a:ext uri="{FF2B5EF4-FFF2-40B4-BE49-F238E27FC236}">
                <a16:creationId xmlns:a16="http://schemas.microsoft.com/office/drawing/2014/main" id="{FD17A03D-6B42-4375-9F20-BEAF6FDD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663" y="271212"/>
            <a:ext cx="2743200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23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64C1-5EB0-5B4E-9901-20E863B27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Metodología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E2D0-8706-E641-8E29-66E7C85D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05264"/>
            <a:ext cx="9601200" cy="4393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 algn="just"/>
            <a:r>
              <a:rPr lang="es-ES" dirty="0"/>
              <a:t>Condicionantes:</a:t>
            </a:r>
            <a:endParaRPr lang="en-US" dirty="0">
              <a:ea typeface="+mn-lt"/>
              <a:cs typeface="+mn-lt"/>
            </a:endParaRPr>
          </a:p>
          <a:p>
            <a:pPr marL="383540" lvl="3" indent="-383540" algn="just"/>
            <a:r>
              <a:rPr lang="es-ES" b="1" dirty="0"/>
              <a:t>Temporal</a:t>
            </a:r>
            <a:r>
              <a:rPr lang="es-ES" dirty="0"/>
              <a:t>: 6 meses para la recogida de datos y la redacción del informe</a:t>
            </a:r>
            <a:endParaRPr lang="en-US" i="0" dirty="0">
              <a:ea typeface="+mn-lt"/>
              <a:cs typeface="+mn-lt"/>
            </a:endParaRPr>
          </a:p>
          <a:p>
            <a:pPr marL="383540" lvl="1" indent="-383540" algn="just"/>
            <a:r>
              <a:rPr lang="es-ES" b="1" dirty="0"/>
              <a:t>Logístico</a:t>
            </a:r>
            <a:r>
              <a:rPr lang="es-ES" dirty="0"/>
              <a:t>: </a:t>
            </a:r>
            <a:r>
              <a:rPr lang="es-ES" dirty="0">
                <a:ea typeface="+mn-lt"/>
                <a:cs typeface="+mn-lt"/>
              </a:rPr>
              <a:t>fuentes de información dispersas </a:t>
            </a:r>
            <a:r>
              <a:rPr lang="en-US" i="0" dirty="0">
                <a:ea typeface="+mn-lt"/>
                <a:cs typeface="+mn-lt"/>
              </a:rPr>
              <a:t>y </a:t>
            </a:r>
            <a:r>
              <a:rPr lang="es-ES" i="0" dirty="0">
                <a:ea typeface="+mn-lt"/>
                <a:cs typeface="+mn-lt"/>
              </a:rPr>
              <a:t>e</a:t>
            </a:r>
            <a:r>
              <a:rPr lang="es-ES" dirty="0">
                <a:ea typeface="+mn-lt"/>
                <a:cs typeface="+mn-lt"/>
              </a:rPr>
              <a:t>quipo de trabajo repartido</a:t>
            </a:r>
            <a:endParaRPr lang="es-ES" dirty="0"/>
          </a:p>
          <a:p>
            <a:pPr marL="383540" lvl="1" indent="-383540" algn="just"/>
            <a:r>
              <a:rPr lang="es-ES" b="1" dirty="0">
                <a:ea typeface="+mn-lt"/>
                <a:cs typeface="+mn-lt"/>
              </a:rPr>
              <a:t>Intrínseco</a:t>
            </a:r>
            <a:r>
              <a:rPr lang="es-ES" dirty="0">
                <a:ea typeface="+mn-lt"/>
                <a:cs typeface="+mn-lt"/>
              </a:rPr>
              <a:t>: enfoque principalmente cuantitativo de los objetivos</a:t>
            </a:r>
            <a:endParaRPr lang="es-ES" dirty="0"/>
          </a:p>
          <a:p>
            <a:pPr marL="383540" lvl="3" indent="-383540" algn="just">
              <a:buFont typeface="Wingdings,Sans-Serif" panose="020B0503020102020204" pitchFamily="34" charset="0"/>
              <a:buChar char="§"/>
            </a:pPr>
            <a:endParaRPr lang="es-ES" dirty="0">
              <a:ea typeface="+mn-lt"/>
              <a:cs typeface="+mn-lt"/>
            </a:endParaRPr>
          </a:p>
          <a:p>
            <a:pPr marL="383540" indent="-383540" algn="just"/>
            <a:r>
              <a:rPr lang="es-ES" dirty="0"/>
              <a:t>Soluciones:</a:t>
            </a:r>
          </a:p>
          <a:p>
            <a:pPr marL="383540" lvl="1" indent="-383540" algn="just"/>
            <a:r>
              <a:rPr lang="es-ES" dirty="0"/>
              <a:t>Llevar a cabo el mapeo personalmente, sin la intermediación de una encuesta</a:t>
            </a:r>
          </a:p>
          <a:p>
            <a:pPr marL="383540" lvl="1" indent="-383540" algn="just"/>
            <a:r>
              <a:rPr lang="es-ES" dirty="0"/>
              <a:t>Desarrollar una base de datos en línea para centralizar la recogida de datos</a:t>
            </a:r>
          </a:p>
          <a:p>
            <a:pPr marL="383540" lvl="1" indent="-383540" algn="just"/>
            <a:r>
              <a:rPr lang="es-ES" dirty="0"/>
              <a:t>Estructurar un modelo de datos en función de los elementos a mapear y de las preguntas a responder</a:t>
            </a:r>
          </a:p>
          <a:p>
            <a:pPr marL="383540" indent="-38354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1605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EF429-CDCC-CA43-95EA-690E7033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¿Qué hemos mapeado?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F3A11-4DB1-4E4D-8764-B05CBBEFF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Investigadores</a:t>
            </a:r>
          </a:p>
          <a:p>
            <a:r>
              <a:rPr lang="es-ES" dirty="0"/>
              <a:t>Proyectos de investigación</a:t>
            </a:r>
          </a:p>
          <a:p>
            <a:r>
              <a:rPr lang="es-ES" dirty="0"/>
              <a:t>Recursos para la investigación</a:t>
            </a:r>
          </a:p>
          <a:p>
            <a:r>
              <a:rPr lang="es-ES" dirty="0"/>
              <a:t>Oferta formativa</a:t>
            </a:r>
          </a:p>
          <a:p>
            <a:r>
              <a:rPr lang="es-ES" dirty="0"/>
              <a:t>Bibliografía</a:t>
            </a:r>
          </a:p>
          <a:p>
            <a:r>
              <a:rPr lang="es-ES" dirty="0"/>
              <a:t>Revistas</a:t>
            </a:r>
          </a:p>
        </p:txBody>
      </p:sp>
    </p:spTree>
    <p:extLst>
      <p:ext uri="{BB962C8B-B14F-4D97-AF65-F5344CB8AC3E}">
        <p14:creationId xmlns:p14="http://schemas.microsoft.com/office/powerpoint/2010/main" val="396238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639C3-2B80-2949-8780-B10FE0926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lo hemos descrito?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719EA3-D9A8-DD4B-A0D1-09A75FB26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47800"/>
            <a:ext cx="9601200" cy="5270500"/>
          </a:xfrm>
        </p:spPr>
        <p:txBody>
          <a:bodyPr/>
          <a:lstStyle/>
          <a:p>
            <a:r>
              <a:rPr lang="es-ES" dirty="0"/>
              <a:t>Investigadores</a:t>
            </a:r>
          </a:p>
          <a:p>
            <a:pPr lvl="1"/>
            <a:r>
              <a:rPr lang="es-ES" dirty="0"/>
              <a:t>Perfil, Temas de investigación, Afiliación, Visibilidad Web, Fuente de información</a:t>
            </a:r>
          </a:p>
          <a:p>
            <a:r>
              <a:rPr lang="es-ES" dirty="0"/>
              <a:t>Proyectos de investigación</a:t>
            </a:r>
          </a:p>
          <a:p>
            <a:pPr lvl="1"/>
            <a:r>
              <a:rPr lang="es-ES" dirty="0"/>
              <a:t>Temas de investigación, Temporalización, Convocatoria, Financiación, Entidad financiadora, Investigadores</a:t>
            </a:r>
          </a:p>
          <a:p>
            <a:r>
              <a:rPr lang="es-ES" dirty="0"/>
              <a:t>Recursos para la investigación</a:t>
            </a:r>
          </a:p>
          <a:p>
            <a:pPr lvl="1"/>
            <a:r>
              <a:rPr lang="es-ES" dirty="0"/>
              <a:t>Tipología, Año de publicación, Público/privado, Proyectos relacionados</a:t>
            </a:r>
          </a:p>
          <a:p>
            <a:r>
              <a:rPr lang="es-ES" dirty="0"/>
              <a:t>Oferta formativa</a:t>
            </a:r>
          </a:p>
          <a:p>
            <a:pPr lvl="1"/>
            <a:r>
              <a:rPr lang="es-ES" dirty="0"/>
              <a:t>Temas de formación, Fecha de inicio, Duración, Coste, Créditos, Institución organizadora</a:t>
            </a:r>
            <a:r>
              <a:rPr lang="es-ES"/>
              <a:t>, Profesorado</a:t>
            </a:r>
            <a:endParaRPr lang="es-ES" dirty="0"/>
          </a:p>
          <a:p>
            <a:r>
              <a:rPr lang="es-ES" dirty="0"/>
              <a:t>Bibliografía</a:t>
            </a:r>
          </a:p>
          <a:p>
            <a:pPr lvl="1"/>
            <a:r>
              <a:rPr lang="es-ES" dirty="0"/>
              <a:t>Campos estándar y palabras claves</a:t>
            </a:r>
          </a:p>
          <a:p>
            <a:r>
              <a:rPr lang="es-ES" dirty="0"/>
              <a:t>Revistas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165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D3A5-81A0-FF46-A8F2-02A8EB6D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¿Qué fuentes de información hemos utilizado?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ED66C-2B2D-704B-9145-D9A59AD06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Congresos, seminarios, jornadas</a:t>
            </a:r>
          </a:p>
          <a:p>
            <a:r>
              <a:rPr lang="es-ES"/>
              <a:t>Repositorios temáticos</a:t>
            </a:r>
          </a:p>
          <a:p>
            <a:r>
              <a:rPr lang="es-ES"/>
              <a:t>Convocatorias temáticas</a:t>
            </a:r>
          </a:p>
          <a:p>
            <a:r>
              <a:rPr lang="es-ES"/>
              <a:t>Agencia Estatal de Investigación</a:t>
            </a:r>
          </a:p>
          <a:p>
            <a:r>
              <a:rPr lang="es-ES" err="1"/>
              <a:t>Dialnet</a:t>
            </a:r>
            <a:r>
              <a:rPr lang="es-ES"/>
              <a:t> y </a:t>
            </a:r>
            <a:r>
              <a:rPr lang="es-ES" err="1"/>
              <a:t>íNDICes</a:t>
            </a:r>
            <a:r>
              <a:rPr lang="es-ES"/>
              <a:t>-CSIC</a:t>
            </a:r>
          </a:p>
          <a:p>
            <a:r>
              <a:rPr lang="es-ES"/>
              <a:t>Conocimientos previos</a:t>
            </a:r>
          </a:p>
        </p:txBody>
      </p:sp>
    </p:spTree>
    <p:extLst>
      <p:ext uri="{BB962C8B-B14F-4D97-AF65-F5344CB8AC3E}">
        <p14:creationId xmlns:p14="http://schemas.microsoft.com/office/powerpoint/2010/main" val="352946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BA5F9-3E92-FA48-A02C-B4D47A965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/>
          <a:lstStyle/>
          <a:p>
            <a:r>
              <a:rPr lang="es-ES"/>
              <a:t>Descripción y casos de uso de los datos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4B08-3AFF-004C-B146-39FB79E43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669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6E7F0-B567-0747-A517-39035994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¿Cuántos datos hemos recopilado hasta ahora?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EAFE63-0BBA-034E-B1D0-78208282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460 Investigadores</a:t>
            </a:r>
          </a:p>
          <a:p>
            <a:r>
              <a:rPr lang="es-ES" dirty="0"/>
              <a:t>366 Proyectos de investigación</a:t>
            </a:r>
          </a:p>
          <a:p>
            <a:r>
              <a:rPr lang="es-ES" dirty="0"/>
              <a:t>62 Recursos para la investigación</a:t>
            </a:r>
          </a:p>
          <a:p>
            <a:r>
              <a:rPr lang="es-ES" dirty="0"/>
              <a:t>7 Cursos de formación</a:t>
            </a:r>
          </a:p>
          <a:p>
            <a:r>
              <a:rPr lang="es-ES" dirty="0"/>
              <a:t>309 Publicaciones científicas</a:t>
            </a:r>
          </a:p>
          <a:p>
            <a:pPr marL="383540" indent="-383540"/>
            <a:r>
              <a:rPr lang="es-ES" dirty="0"/>
              <a:t>7 Revistas especializadas</a:t>
            </a:r>
          </a:p>
        </p:txBody>
      </p:sp>
    </p:spTree>
    <p:extLst>
      <p:ext uri="{BB962C8B-B14F-4D97-AF65-F5344CB8AC3E}">
        <p14:creationId xmlns:p14="http://schemas.microsoft.com/office/powerpoint/2010/main" val="112060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85856C64-152F-7B42-9018-E2CE182C760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72804151"/>
                  </p:ext>
                </p:extLst>
              </p:nvPr>
            </p:nvGraphicFramePr>
            <p:xfrm>
              <a:off x="784746" y="656166"/>
              <a:ext cx="11407254" cy="62018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85856C64-152F-7B42-9018-E2CE182C76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46" y="656166"/>
                <a:ext cx="11407254" cy="620183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B1AF2183-8388-8046-A71D-3CF13F9542DA}"/>
              </a:ext>
            </a:extLst>
          </p:cNvPr>
          <p:cNvSpPr txBox="1">
            <a:spLocks/>
          </p:cNvSpPr>
          <p:nvPr/>
        </p:nvSpPr>
        <p:spPr>
          <a:xfrm>
            <a:off x="784746" y="50926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Fuentes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105772676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1599</TotalTime>
  <Words>937</Words>
  <Application>Microsoft Macintosh PowerPoint</Application>
  <PresentationFormat>Panorámica</PresentationFormat>
  <Paragraphs>106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Franklin Gothic Book</vt:lpstr>
      <vt:lpstr>Wingdings,Sans-Serif</vt:lpstr>
      <vt:lpstr>Crop</vt:lpstr>
      <vt:lpstr>el impacto de las Humanidades Digitales en la Investigación en España</vt:lpstr>
      <vt:lpstr>Objetivos de la investigación </vt:lpstr>
      <vt:lpstr>Metodología</vt:lpstr>
      <vt:lpstr>¿Qué hemos mapeado?</vt:lpstr>
      <vt:lpstr>¿Cómo lo hemos descrito?</vt:lpstr>
      <vt:lpstr>¿Qué fuentes de información hemos utilizado?</vt:lpstr>
      <vt:lpstr>Descripción y casos de uso de los datos</vt:lpstr>
      <vt:lpstr>¿Cuántos datos hemos recopilado hasta ahora?</vt:lpstr>
      <vt:lpstr>Presentación de PowerPoint</vt:lpstr>
      <vt:lpstr>Investigadores en HHDD y proporción de género</vt:lpstr>
      <vt:lpstr>Temas de investigación</vt:lpstr>
      <vt:lpstr>Los grandes núcleos de la investigación en HHDD…</vt:lpstr>
      <vt:lpstr>… y los otros centros.</vt:lpstr>
      <vt:lpstr>Mapa de distribución de los centros</vt:lpstr>
      <vt:lpstr>Presentación de PowerPoint</vt:lpstr>
      <vt:lpstr>Presentación de PowerPoint</vt:lpstr>
      <vt:lpstr>Próximos pasos</vt:lpstr>
      <vt:lpstr>Muchas gracias por la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>SALVADOR ROS MUNOZ</cp:lastModifiedBy>
  <cp:revision>9</cp:revision>
  <cp:lastPrinted>2019-10-23T15:05:22Z</cp:lastPrinted>
  <dcterms:created xsi:type="dcterms:W3CDTF">2019-10-18T10:05:26Z</dcterms:created>
  <dcterms:modified xsi:type="dcterms:W3CDTF">2020-11-23T17:13:36Z</dcterms:modified>
</cp:coreProperties>
</file>